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5" r:id="rId7"/>
    <p:sldId id="266" r:id="rId8"/>
    <p:sldId id="267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848F04-B58F-48AC-BD2F-C875FB3EAFF9}">
          <p14:sldIdLst>
            <p14:sldId id="256"/>
            <p14:sldId id="257"/>
            <p14:sldId id="258"/>
            <p14:sldId id="261"/>
            <p14:sldId id="262"/>
            <p14:sldId id="265"/>
            <p14:sldId id="266"/>
            <p14:sldId id="267"/>
            <p14:sldId id="263"/>
          </p14:sldIdLst>
        </p14:section>
        <p14:section name="credit" id="{3C61A34F-88FB-4283-9E14-4F3BD85BBCCB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151"/>
    <a:srgbClr val="BDD7EE"/>
    <a:srgbClr val="DE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20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7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4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6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59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3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8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43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2500E-5085-4EEE-817B-0A5633A96A36}" type="datetimeFigureOut">
              <a:rPr lang="en-US" smtClean="0"/>
              <a:t>2/15/2014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33365-2463-4DB7-892C-2716F742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5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 2010"/>
          <p:cNvSpPr txBox="1"/>
          <p:nvPr/>
        </p:nvSpPr>
        <p:spPr>
          <a:xfrm>
            <a:off x="637619" y="645480"/>
            <a:ext cx="39661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 2010</a:t>
            </a:r>
            <a:endParaRPr lang="en-US" sz="8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1 in 8"/>
          <p:cNvSpPr txBox="1"/>
          <p:nvPr/>
        </p:nvSpPr>
        <p:spPr>
          <a:xfrm>
            <a:off x="637619" y="2279353"/>
            <a:ext cx="2436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n w="0"/>
                <a:solidFill>
                  <a:schemeClr val="accent4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 in 8</a:t>
            </a:r>
            <a:endParaRPr lang="en-US" sz="7200" dirty="0">
              <a:ln w="0"/>
              <a:solidFill>
                <a:schemeClr val="accent4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8" name="american"/>
          <p:cNvSpPr txBox="1"/>
          <p:nvPr/>
        </p:nvSpPr>
        <p:spPr>
          <a:xfrm>
            <a:off x="637619" y="3911138"/>
            <a:ext cx="71921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Americans over age </a:t>
            </a:r>
            <a:r>
              <a:rPr lang="en-US" sz="5400" b="1" dirty="0" smtClean="0">
                <a:latin typeface="+mj-lt"/>
              </a:rPr>
              <a:t>65</a:t>
            </a:r>
            <a:r>
              <a:rPr lang="en-US" sz="5400" dirty="0" smtClean="0">
                <a:latin typeface="+mj-lt"/>
              </a:rPr>
              <a:t> </a:t>
            </a:r>
          </a:p>
          <a:p>
            <a:r>
              <a:rPr lang="en-US" sz="5400" dirty="0" smtClean="0">
                <a:latin typeface="+mj-lt"/>
              </a:rPr>
              <a:t>have Alzheimer’s disease</a:t>
            </a:r>
            <a:endParaRPr lang="en-US" sz="5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62318" y="890234"/>
            <a:ext cx="517347" cy="1633252"/>
          </a:xfrm>
          <a:prstGeom prst="rect">
            <a:avLst/>
          </a:prstGeom>
        </p:spPr>
      </p:pic>
      <p:pic>
        <p:nvPicPr>
          <p:cNvPr id="10" name="orange ma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62317" y="890234"/>
            <a:ext cx="517347" cy="1633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18205" y="890234"/>
            <a:ext cx="517347" cy="16332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4092" y="890234"/>
            <a:ext cx="517347" cy="16332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9979" y="890234"/>
            <a:ext cx="517347" cy="16332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85866" y="890234"/>
            <a:ext cx="517347" cy="16332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1753" y="890234"/>
            <a:ext cx="517347" cy="16332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97640" y="890234"/>
            <a:ext cx="517347" cy="16332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3527" y="890234"/>
            <a:ext cx="517347" cy="1633252"/>
          </a:xfrm>
          <a:prstGeom prst="rect">
            <a:avLst/>
          </a:prstGeom>
        </p:spPr>
      </p:pic>
      <p:pic>
        <p:nvPicPr>
          <p:cNvPr id="20" name="Hackbea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91439" y="69788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4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32210" y="3828243"/>
            <a:ext cx="7727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  <a:latin typeface="Caviar Dreams" panose="020B0402020204020504" pitchFamily="34" charset="0"/>
              </a:rPr>
              <a:t>The end</a:t>
            </a:r>
            <a:endParaRPr lang="en-US" sz="9600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9092" y="914398"/>
            <a:ext cx="39538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Nice dreamer Team</a:t>
            </a:r>
          </a:p>
          <a:p>
            <a:pPr algn="ctr"/>
            <a:endParaRPr lang="en-US" sz="3200" dirty="0" smtClean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Pham Minh Thai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Nguyen Minh </a:t>
            </a:r>
            <a:r>
              <a:rPr lang="en-US" sz="2400" dirty="0" err="1" smtClean="0">
                <a:solidFill>
                  <a:schemeClr val="bg1"/>
                </a:solidFill>
              </a:rPr>
              <a:t>Tu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Nguyen Hai </a:t>
            </a:r>
            <a:r>
              <a:rPr lang="en-US" sz="2400" dirty="0" err="1" smtClean="0">
                <a:solidFill>
                  <a:schemeClr val="bg1"/>
                </a:solidFill>
              </a:rPr>
              <a:t>Khanh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To </a:t>
            </a:r>
            <a:r>
              <a:rPr lang="en-US" sz="2400" dirty="0" err="1" smtClean="0">
                <a:solidFill>
                  <a:schemeClr val="bg1"/>
                </a:solidFill>
              </a:rPr>
              <a:t>Huu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Quan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7614617" y="568604"/>
            <a:ext cx="1533118" cy="15331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00101" y="878090"/>
            <a:ext cx="6034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People with age of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0101" y="1926962"/>
            <a:ext cx="67973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 more likely to have </a:t>
            </a:r>
          </a:p>
          <a:p>
            <a:r>
              <a:rPr lang="en-US" sz="5400" b="1" dirty="0" smtClean="0"/>
              <a:t>Parkinson</a:t>
            </a:r>
            <a:r>
              <a:rPr lang="en-US" sz="5400" dirty="0" smtClean="0"/>
              <a:t> disease</a:t>
            </a:r>
          </a:p>
          <a:p>
            <a:endParaRPr lang="en-US" sz="5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9242" y="4079618"/>
            <a:ext cx="472711" cy="1492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7786" y="4079618"/>
            <a:ext cx="472711" cy="149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6330" y="4079618"/>
            <a:ext cx="472711" cy="14923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84874" y="4079618"/>
            <a:ext cx="472711" cy="14923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6552" y="4079618"/>
            <a:ext cx="472711" cy="14923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73539" y="576049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100</a:t>
            </a:r>
            <a:endParaRPr lang="en-US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4754" y="57456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  <a:endParaRPr lang="en-US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73298" y="57456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</a:t>
            </a:r>
            <a:endParaRPr lang="en-US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21842" y="576406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</a:t>
            </a:r>
            <a:endParaRPr lang="en-US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0386" y="576049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4</a:t>
            </a:r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03528" y="3939765"/>
            <a:ext cx="23278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 . .</a:t>
            </a:r>
            <a:endParaRPr lang="en-US" sz="13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05595" y="873498"/>
            <a:ext cx="1431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60+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0938" y="4079617"/>
            <a:ext cx="491014" cy="14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8999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3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8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g ligh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g blu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g dark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4646" y="724632"/>
            <a:ext cx="6598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otenay" panose="02000604050000020004" pitchFamily="2" charset="0"/>
                <a:ea typeface="Adobe Fan Heiti Std B" panose="020B0700000000000000" pitchFamily="34" charset="-128"/>
              </a:rPr>
              <a:t>Modern life</a:t>
            </a:r>
            <a:endParaRPr 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otenay" panose="02000604050000020004" pitchFamily="2" charset="0"/>
              <a:ea typeface="Adobe Fan Heiti Std B" panose="020B07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4646" y="2294292"/>
            <a:ext cx="46313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</a:t>
            </a:r>
            <a:r>
              <a:rPr lang="en-US" sz="8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 harder</a:t>
            </a:r>
            <a:endParaRPr lang="en-US" sz="8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646" y="3637376"/>
            <a:ext cx="57583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sco Sans" panose="020B0604030500040204" pitchFamily="34" charset="0"/>
              </a:rPr>
              <a:t>f</a:t>
            </a:r>
            <a:r>
              <a:rPr lang="en-US" sz="88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sco Sans" panose="020B0604030500040204" pitchFamily="34" charset="0"/>
              </a:rPr>
              <a:t>or </a:t>
            </a:r>
            <a:r>
              <a:rPr lang="en-US" sz="8800" dirty="0" smtClean="0">
                <a:ln w="0"/>
                <a:solidFill>
                  <a:srgbClr val="92D050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Wasco Sans" panose="020B0604030500040204" pitchFamily="34" charset="0"/>
              </a:rPr>
              <a:t>Elderly</a:t>
            </a:r>
          </a:p>
        </p:txBody>
      </p:sp>
    </p:spTree>
    <p:extLst>
      <p:ext uri="{BB962C8B-B14F-4D97-AF65-F5344CB8AC3E}">
        <p14:creationId xmlns:p14="http://schemas.microsoft.com/office/powerpoint/2010/main" val="248294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335435" cy="69835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86138" y="1533857"/>
            <a:ext cx="7419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  <a:ea typeface="Adobe Fan Heiti Std B" panose="020B0700000000000000" pitchFamily="34" charset="-128"/>
              </a:rPr>
              <a:t>But we have a solution!</a:t>
            </a:r>
            <a:endParaRPr lang="en-US" sz="6000" dirty="0">
              <a:latin typeface="+mj-lt"/>
              <a:ea typeface="Adobe Fan Heiti Std B" panose="020B07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4703" y="3429000"/>
            <a:ext cx="5022593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z="69850" extrusionH="254000"/>
          </a:bodyPr>
          <a:lstStyle/>
          <a:p>
            <a:r>
              <a:rPr lang="en-US" sz="8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zuka Gothic Pr6N B" panose="020B0800000000000000" pitchFamily="34" charset="-128"/>
                <a:ea typeface="Kozuka Gothic Pr6N B" panose="020B0800000000000000" pitchFamily="34" charset="-128"/>
                <a:cs typeface="Aharoni" panose="02010803020104030203" pitchFamily="2" charset="-79"/>
              </a:rPr>
              <a:t>LET’S SEE</a:t>
            </a:r>
            <a:endParaRPr lang="en-US" sz="8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zuka Gothic Pr6N B" panose="020B0800000000000000" pitchFamily="34" charset="-128"/>
              <a:ea typeface="Kozuka Gothic Pr6N B" panose="020B0800000000000000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6057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g4"/>
          <p:cNvSpPr/>
          <p:nvPr/>
        </p:nvSpPr>
        <p:spPr>
          <a:xfrm>
            <a:off x="2743200" y="626680"/>
            <a:ext cx="6705600" cy="36755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accent1">
                  <a:lumMod val="50000"/>
                </a:schemeClr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6" name="bg3"/>
          <p:cNvSpPr/>
          <p:nvPr/>
        </p:nvSpPr>
        <p:spPr>
          <a:xfrm>
            <a:off x="2743200" y="645459"/>
            <a:ext cx="6705600" cy="3675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5" name="bg2"/>
          <p:cNvSpPr/>
          <p:nvPr/>
        </p:nvSpPr>
        <p:spPr>
          <a:xfrm>
            <a:off x="2743200" y="650281"/>
            <a:ext cx="6705600" cy="36755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g1"/>
          <p:cNvSpPr/>
          <p:nvPr/>
        </p:nvSpPr>
        <p:spPr>
          <a:xfrm>
            <a:off x="2743200" y="645459"/>
            <a:ext cx="6705600" cy="3675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bottom"/>
          <p:cNvSpPr/>
          <p:nvPr/>
        </p:nvSpPr>
        <p:spPr>
          <a:xfrm>
            <a:off x="5360894" y="4545105"/>
            <a:ext cx="1470212" cy="3406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lumn"/>
          <p:cNvSpPr/>
          <p:nvPr/>
        </p:nvSpPr>
        <p:spPr>
          <a:xfrm>
            <a:off x="5898776" y="4320989"/>
            <a:ext cx="394448" cy="394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No need to touch"/>
          <p:cNvSpPr txBox="1"/>
          <p:nvPr/>
        </p:nvSpPr>
        <p:spPr>
          <a:xfrm>
            <a:off x="4490487" y="1394645"/>
            <a:ext cx="360547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 need </a:t>
            </a:r>
          </a:p>
          <a:p>
            <a:r>
              <a:rPr lang="en-US" sz="6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to touch</a:t>
            </a:r>
            <a:endParaRPr lang="en-US" sz="6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3" name="No keyboard"/>
          <p:cNvSpPr txBox="1"/>
          <p:nvPr/>
        </p:nvSpPr>
        <p:spPr>
          <a:xfrm>
            <a:off x="4031000" y="1994809"/>
            <a:ext cx="4317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 keyboard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14" name="kinect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50" y="3919274"/>
            <a:ext cx="3250794" cy="3250794"/>
          </a:xfrm>
          <a:prstGeom prst="rect">
            <a:avLst/>
          </a:prstGeom>
        </p:spPr>
      </p:pic>
      <p:sp>
        <p:nvSpPr>
          <p:cNvPr id="17" name="MySong"/>
          <p:cNvSpPr txBox="1"/>
          <p:nvPr/>
        </p:nvSpPr>
        <p:spPr>
          <a:xfrm>
            <a:off x="5360894" y="1312068"/>
            <a:ext cx="4455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MyMusic</a:t>
            </a:r>
            <a:endParaRPr lang="en-US" sz="4400" b="1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8" name="Artist"/>
          <p:cNvSpPr txBox="1"/>
          <p:nvPr/>
        </p:nvSpPr>
        <p:spPr>
          <a:xfrm>
            <a:off x="5360894" y="2081509"/>
            <a:ext cx="1328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Artist</a:t>
            </a:r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9" name="BtnPlay"/>
          <p:cNvSpPr/>
          <p:nvPr/>
        </p:nvSpPr>
        <p:spPr>
          <a:xfrm rot="5400000">
            <a:off x="5455792" y="2677565"/>
            <a:ext cx="587360" cy="55092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dis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50" y="1312068"/>
            <a:ext cx="2133302" cy="2133302"/>
          </a:xfrm>
          <a:prstGeom prst="rect">
            <a:avLst/>
          </a:prstGeom>
        </p:spPr>
      </p:pic>
      <p:sp>
        <p:nvSpPr>
          <p:cNvPr id="21" name="BtnPause"/>
          <p:cNvSpPr/>
          <p:nvPr/>
        </p:nvSpPr>
        <p:spPr>
          <a:xfrm rot="16200000">
            <a:off x="5288962" y="2640220"/>
            <a:ext cx="861111" cy="836630"/>
          </a:xfrm>
          <a:prstGeom prst="mathEqua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kinect"/>
          <p:cNvSpPr txBox="1"/>
          <p:nvPr/>
        </p:nvSpPr>
        <p:spPr>
          <a:xfrm>
            <a:off x="9378610" y="6001789"/>
            <a:ext cx="284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ea typeface="Adobe Heiti Std R" panose="020B0400000000000000" pitchFamily="34" charset="-128"/>
              </a:rPr>
              <a:t>Kinect</a:t>
            </a:r>
            <a:endParaRPr lang="en-US" sz="4000" dirty="0">
              <a:latin typeface="+mj-lt"/>
              <a:ea typeface="Adobe Heiti Std R" panose="020B0400000000000000" pitchFamily="34" charset="-128"/>
            </a:endParaRPr>
          </a:p>
        </p:txBody>
      </p:sp>
      <p:sp>
        <p:nvSpPr>
          <p:cNvPr id="2" name="calling"/>
          <p:cNvSpPr txBox="1"/>
          <p:nvPr/>
        </p:nvSpPr>
        <p:spPr>
          <a:xfrm>
            <a:off x="5898776" y="1362112"/>
            <a:ext cx="2644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Calling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3" name="phone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890" y="1383728"/>
            <a:ext cx="509429" cy="686270"/>
          </a:xfrm>
          <a:prstGeom prst="rect">
            <a:avLst/>
          </a:prstGeom>
        </p:spPr>
      </p:pic>
      <p:pic>
        <p:nvPicPr>
          <p:cNvPr id="7" name="user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3200" y1="3200" x2="13200" y2="3200"/>
                        <a14:backgroundMark x1="22600" y1="18000" x2="22600" y2="18000"/>
                        <a14:backgroundMark x1="25600" y1="3200" x2="13200" y2="75800"/>
                        <a14:backgroundMark x1="65000" y1="53400" x2="74200" y2="58200"/>
                        <a14:backgroundMark x1="83600" y1="71200" x2="82000" y2="8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21" y="1101404"/>
            <a:ext cx="2152650" cy="2152650"/>
          </a:xfrm>
          <a:prstGeom prst="rect">
            <a:avLst/>
          </a:prstGeom>
        </p:spPr>
      </p:pic>
      <p:sp>
        <p:nvSpPr>
          <p:cNvPr id="8" name="yourdaughter"/>
          <p:cNvSpPr txBox="1"/>
          <p:nvPr/>
        </p:nvSpPr>
        <p:spPr>
          <a:xfrm>
            <a:off x="5254913" y="2234155"/>
            <a:ext cx="302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Fangsong Std R" panose="02020400000000000000" pitchFamily="18" charset="-128"/>
                <a:cs typeface="Arial" panose="020B0604020202020204" pitchFamily="34" charset="0"/>
              </a:rPr>
              <a:t>MyDaughter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dobe Fangsong Std R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2743200" cy="6001789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428037" y="-82756"/>
            <a:ext cx="2743200" cy="4798191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creen"/>
          <p:cNvSpPr/>
          <p:nvPr/>
        </p:nvSpPr>
        <p:spPr>
          <a:xfrm>
            <a:off x="2743200" y="645459"/>
            <a:ext cx="6705600" cy="3675530"/>
          </a:xfrm>
          <a:prstGeom prst="frame">
            <a:avLst>
              <a:gd name="adj1" fmla="val 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12916" y="-365760"/>
            <a:ext cx="8545484" cy="1011219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1523" y="4528286"/>
            <a:ext cx="2095653" cy="2968839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-811369" y="5602310"/>
            <a:ext cx="27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1.85185E-6 L -0.54179 0.0048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96" y="23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2.96296E-6 L -0.54362 0.000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87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7037E-7 L -0.21367 0.0518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0" y="25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2161 -0.00648 L 4.16667E-6 -1.85185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81" y="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487 -0.00393 L 0 -3.7037E-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35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1.85185E-6 L -0.56524 0.004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8" y="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1.48148E-6 L -0.54909 0.0002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6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4323 -0.01042 L 0.00456 -0.01042 " pathEditMode="relative" ptsTypes="AA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431 0.00903 L 1.66667E-6 7.40741E-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61" y="-46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4701 0.00694 L -4.58333E-6 4.44444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57" y="-34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4909 0.00995 L -6.25E-7 -4.81481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61" y="-60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5169 -0.00416 L 4.16667E-6 -2.22222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91" y="2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82 0.00093 L -0.2164 0.05185 " pathEditMode="relative" ptsTypes="AA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81 L -0.54505 0.00092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79" y="44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00231 L -0.45925 0.0048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52" y="11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 -0.00139 L -0.54114 -0.00139 " pathEditMode="relative" ptsTypes="AA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L -0.54596 0.00023 " pathEditMode="relative" ptsTypes="AA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486 L -0.60469 0.00486 " pathEditMode="relative" ptsTypes="AA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0255 L -0.53867 0.00255 " pathEditMode="relative" ptsTypes="AA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23 -0.01042 L 0.00456 -0.01042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40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281 -0.00463 L 2.08333E-6 2.96296E-6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41" y="23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54 -0.01134 L 3.125E-6 -4.81481E-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97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51 0.00996 L -0.00443 0.00996 " pathEditMode="relative" ptsTypes="AA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041 -0.00254 L 2.29167E-6 -0.00254 " pathEditMode="relative" ptsTypes="AA">
                                      <p:cBhvr>
                                        <p:cTn id="9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625 L -0.21094 0.0544 " pathEditMode="relative" ptsTypes="AA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6" grpId="0" animBg="1"/>
      <p:bldP spid="16" grpId="1" animBg="1"/>
      <p:bldP spid="16" grpId="2" animBg="1"/>
      <p:bldP spid="15" grpId="0" animBg="1"/>
      <p:bldP spid="15" grpId="1" animBg="1"/>
      <p:bldP spid="15" grpId="2" animBg="1"/>
      <p:bldP spid="12" grpId="0" animBg="1"/>
      <p:bldP spid="12" grpId="1" animBg="1"/>
      <p:bldP spid="10" grpId="0"/>
      <p:bldP spid="10" grpId="1"/>
      <p:bldP spid="10" grpId="2"/>
      <p:bldP spid="13" grpId="0"/>
      <p:bldP spid="13" grpId="1"/>
      <p:bldP spid="17" grpId="0"/>
      <p:bldP spid="17" grpId="1"/>
      <p:bldP spid="17" grpId="2"/>
      <p:bldP spid="18" grpId="0"/>
      <p:bldP spid="18" grpId="1"/>
      <p:bldP spid="18" grpId="2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" grpId="0"/>
      <p:bldP spid="2" grpId="1"/>
      <p:bldP spid="8" grpId="0"/>
      <p:bldP spid="8" grpId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4647" y="964276"/>
            <a:ext cx="87989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With power of Kinect, Windows 8, </a:t>
            </a:r>
          </a:p>
          <a:p>
            <a:r>
              <a:rPr lang="en-U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and Windows Phone 8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486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717446" y="994593"/>
            <a:ext cx="6705600" cy="36755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43200" y="994593"/>
            <a:ext cx="6705600" cy="36755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717446" y="994593"/>
            <a:ext cx="6705600" cy="36755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17446" y="994593"/>
            <a:ext cx="6705600" cy="367553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bottom"/>
          <p:cNvSpPr/>
          <p:nvPr/>
        </p:nvSpPr>
        <p:spPr>
          <a:xfrm>
            <a:off x="5360894" y="4894239"/>
            <a:ext cx="1470212" cy="3406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lumn"/>
          <p:cNvSpPr/>
          <p:nvPr/>
        </p:nvSpPr>
        <p:spPr>
          <a:xfrm>
            <a:off x="5898776" y="4670123"/>
            <a:ext cx="394448" cy="394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creen"/>
          <p:cNvSpPr/>
          <p:nvPr/>
        </p:nvSpPr>
        <p:spPr>
          <a:xfrm>
            <a:off x="2743200" y="994593"/>
            <a:ext cx="6705600" cy="3675530"/>
          </a:xfrm>
          <a:prstGeom prst="frame">
            <a:avLst>
              <a:gd name="adj1" fmla="val 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v"/>
          <p:cNvSpPr txBox="1"/>
          <p:nvPr/>
        </p:nvSpPr>
        <p:spPr>
          <a:xfrm>
            <a:off x="5309387" y="1982450"/>
            <a:ext cx="1521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TV</a:t>
            </a:r>
            <a:endParaRPr lang="en-US" sz="88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9" name="music"/>
          <p:cNvSpPr txBox="1"/>
          <p:nvPr/>
        </p:nvSpPr>
        <p:spPr>
          <a:xfrm>
            <a:off x="5007033" y="2150675"/>
            <a:ext cx="2177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Music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entertainment"/>
          <p:cNvSpPr txBox="1"/>
          <p:nvPr/>
        </p:nvSpPr>
        <p:spPr>
          <a:xfrm>
            <a:off x="3543992" y="2129170"/>
            <a:ext cx="5104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</a:rPr>
              <a:t>Entertainment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viar Dreams" panose="020B0402020204020504" pitchFamily="34" charset="0"/>
            </a:endParaRPr>
          </a:p>
        </p:txBody>
      </p:sp>
      <p:sp>
        <p:nvSpPr>
          <p:cNvPr id="11" name="videocall"/>
          <p:cNvSpPr txBox="1"/>
          <p:nvPr/>
        </p:nvSpPr>
        <p:spPr>
          <a:xfrm>
            <a:off x="4863434" y="2293811"/>
            <a:ext cx="28595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Video call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54805" y="904180"/>
            <a:ext cx="44745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  <a:latin typeface="Caviar Dreams" panose="020B0402020204020504" pitchFamily="34" charset="0"/>
              </a:rPr>
              <a:t>is </a:t>
            </a:r>
          </a:p>
          <a:p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</a:rPr>
              <a:t>Easier</a:t>
            </a:r>
          </a:p>
          <a:p>
            <a:r>
              <a:rPr lang="en-US" sz="7200" b="1" dirty="0">
                <a:solidFill>
                  <a:schemeClr val="bg1"/>
                </a:solidFill>
                <a:latin typeface="Caviar Dreams" panose="020B0402020204020504" pitchFamily="34" charset="0"/>
              </a:rPr>
              <a:t>f</a:t>
            </a:r>
            <a:r>
              <a:rPr lang="en-US" sz="7200" b="1" dirty="0" smtClean="0">
                <a:solidFill>
                  <a:schemeClr val="bg1"/>
                </a:solidFill>
                <a:latin typeface="Caviar Dreams" panose="020B0402020204020504" pitchFamily="34" charset="0"/>
              </a:rPr>
              <a:t>or </a:t>
            </a:r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</a:rPr>
              <a:t>Elderly</a:t>
            </a:r>
          </a:p>
          <a:p>
            <a:r>
              <a:rPr lang="en-US" sz="7200" b="1" dirty="0">
                <a:solidFill>
                  <a:schemeClr val="bg1"/>
                </a:solidFill>
                <a:latin typeface="Caviar Dreams" panose="020B0402020204020504" pitchFamily="34" charset="0"/>
              </a:rPr>
              <a:t>t</a:t>
            </a:r>
            <a:r>
              <a:rPr lang="en-US" sz="7200" b="1" dirty="0" smtClean="0">
                <a:solidFill>
                  <a:schemeClr val="bg1"/>
                </a:solidFill>
                <a:latin typeface="Caviar Dreams" panose="020B0402020204020504" pitchFamily="34" charset="0"/>
              </a:rPr>
              <a:t>han ever</a:t>
            </a:r>
            <a:endParaRPr lang="en-US" sz="72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88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182 0 " pathEditMode="relative" ptsTypes="AA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182 0 " pathEditMode="relative" ptsTypes="AA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182 0 " pathEditMode="relative" ptsTypes="AA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182 0 " pathEditMode="relative" ptsTypes="AA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182 0 " pathEditMode="relative" ptsTypes="AA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182 0 " pathEditMode="relative" ptsTypes="AA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182 0 " pathEditMode="relative" ptsTypes="AA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182 0 " pathEditMode="relative" ptsTypes="AA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182 0 " pathEditMode="relative" ptsTypes="AA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182 0 " pathEditMode="relative" ptsTypes="AA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0182 -2.96296E-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492 -0.02431 L 0.00755 -0.02917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5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 animBg="1"/>
      <p:bldP spid="7" grpId="1" animBg="1"/>
      <p:bldP spid="13" grpId="0" animBg="1"/>
      <p:bldP spid="13" grpId="1" animBg="1"/>
      <p:bldP spid="14" grpId="0" animBg="1"/>
      <p:bldP spid="14" grpId="1" animBg="1"/>
      <p:bldP spid="4" grpId="0" animBg="1"/>
      <p:bldP spid="5" grpId="0" animBg="1"/>
      <p:bldP spid="6" grpId="0" animBg="1"/>
      <p:bldP spid="8" grpId="0"/>
      <p:bldP spid="8" grpId="1"/>
      <p:bldP spid="8" grpId="2"/>
      <p:bldP spid="9" grpId="0"/>
      <p:bldP spid="9" grpId="1"/>
      <p:bldP spid="9" grpId="2"/>
      <p:bldP spid="10" grpId="0"/>
      <p:bldP spid="10" grpId="1"/>
      <p:bldP spid="10" grpId="2"/>
      <p:bldP spid="11" grpId="0"/>
      <p:bldP spid="11" grpId="1"/>
      <p:bldP spid="15" grpId="0"/>
      <p:bldP spid="1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9449" y="2028616"/>
            <a:ext cx="570253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But not </a:t>
            </a:r>
            <a:r>
              <a:rPr lang="en-US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OVER</a:t>
            </a:r>
            <a:r>
              <a:rPr lang="en-US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yet</a:t>
            </a:r>
            <a:endParaRPr 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423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9293" y="665981"/>
            <a:ext cx="44467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Heiti Std R" panose="020B0400000000000000" pitchFamily="34" charset="-128"/>
                <a:ea typeface="Adobe Heiti Std R" panose="020B0400000000000000" pitchFamily="34" charset="-128"/>
              </a:rPr>
              <a:t>We keep track of your HEALTH too!</a:t>
            </a:r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838" y="749108"/>
            <a:ext cx="2532031" cy="4682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9293" y="512092"/>
            <a:ext cx="42141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</a:t>
            </a:r>
            <a:r>
              <a:rPr lang="en-US" sz="44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ot only your gesture</a:t>
            </a:r>
            <a:endParaRPr lang="en-US" sz="4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63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2.59259E-6 L 0.0017 0.42431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120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115</Words>
  <Application>Microsoft Office PowerPoint</Application>
  <PresentationFormat>Widescreen</PresentationFormat>
  <Paragraphs>48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Adobe Fan Heiti Std B</vt:lpstr>
      <vt:lpstr>Adobe Fangsong Std R</vt:lpstr>
      <vt:lpstr>Adobe Gothic Std B</vt:lpstr>
      <vt:lpstr>Adobe Heiti Std R</vt:lpstr>
      <vt:lpstr>Kozuka Gothic Pr6N B</vt:lpstr>
      <vt:lpstr>Aharoni</vt:lpstr>
      <vt:lpstr>Arial</vt:lpstr>
      <vt:lpstr>Calibri</vt:lpstr>
      <vt:lpstr>Calibri Light</vt:lpstr>
      <vt:lpstr>Caviar Dreams</vt:lpstr>
      <vt:lpstr>Kootenay</vt:lpstr>
      <vt:lpstr>Wasco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51</cp:revision>
  <dcterms:created xsi:type="dcterms:W3CDTF">2014-02-14T03:54:47Z</dcterms:created>
  <dcterms:modified xsi:type="dcterms:W3CDTF">2014-02-15T15:33:24Z</dcterms:modified>
</cp:coreProperties>
</file>